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F42BDE66-0D8D-4706-9983-43741EED0ACD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Java Garbage Collectors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3200" spc="-1" strike="noStrike">
                <a:latin typeface="Arial"/>
              </a:rPr>
              <a:t>Noções básicas</a:t>
            </a:r>
            <a:endParaRPr b="0" lang="pt-BR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A hipótese das gerações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7406640" y="914400"/>
            <a:ext cx="2651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pt-BR" sz="1800" spc="-1" strike="noStrike">
                <a:latin typeface="Arial"/>
              </a:rPr>
              <a:t>generational hypothesis </a:t>
            </a:r>
            <a:endParaRPr b="0" i="1" lang="pt-BR" sz="18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1280160" y="1737360"/>
            <a:ext cx="7589520" cy="27432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1280160" y="1737360"/>
            <a:ext cx="7589520" cy="274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Serial GC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1188720" y="1371600"/>
            <a:ext cx="7589520" cy="274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Parallel GC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91440" y="1172520"/>
            <a:ext cx="5486400" cy="20278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5760720" y="1280160"/>
            <a:ext cx="4241880" cy="201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G1 GC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0" y="1172520"/>
            <a:ext cx="3474720" cy="274320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566160" y="1172520"/>
            <a:ext cx="3211200" cy="267732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7040880" y="1083240"/>
            <a:ext cx="2846160" cy="129420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4"/>
          <a:stretch/>
        </p:blipFill>
        <p:spPr>
          <a:xfrm>
            <a:off x="6998400" y="2467800"/>
            <a:ext cx="2719080" cy="151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CMS GC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6858000" y="1188720"/>
            <a:ext cx="2377440" cy="356616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274320" y="1737360"/>
            <a:ext cx="5486400" cy="2027880"/>
          </a:xfrm>
          <a:prstGeom prst="rect">
            <a:avLst/>
          </a:prstGeom>
          <a:ln>
            <a:noFill/>
          </a:ln>
        </p:spPr>
      </p:pic>
      <p:sp>
        <p:nvSpPr>
          <p:cNvPr id="88" name="TextShape 2"/>
          <p:cNvSpPr txBox="1"/>
          <p:nvPr/>
        </p:nvSpPr>
        <p:spPr>
          <a:xfrm>
            <a:off x="6400800" y="403560"/>
            <a:ext cx="2852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i="1" lang="pt-BR" sz="1800" spc="-1" strike="noStrike">
              <a:latin typeface="Arial"/>
            </a:endParaRPr>
          </a:p>
          <a:p>
            <a:r>
              <a:rPr b="0" i="1" lang="pt-BR" sz="1800" spc="-1" strike="noStrike">
                <a:latin typeface="Arial"/>
              </a:rPr>
              <a:t>Concurrent Mark Sweep</a:t>
            </a:r>
            <a:endParaRPr b="0" i="1" lang="pt-BR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Fases do CMS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3657600" y="1097280"/>
            <a:ext cx="2377440" cy="356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005840" y="822960"/>
            <a:ext cx="8595360" cy="201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CMS é um algorítimo somente da Old Generation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351080" y="1307160"/>
            <a:ext cx="5689800" cy="363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Pausa o GC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Minor GC</a:t>
            </a:r>
            <a:endParaRPr b="0" lang="pt-BR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Major GC</a:t>
            </a:r>
            <a:endParaRPr b="0" lang="pt-BR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Full GC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303520" y="1541880"/>
            <a:ext cx="2952360" cy="307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29560" y="-9144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Ferramentas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27520" y="1306080"/>
            <a:ext cx="3612960" cy="189432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4345920" y="1371600"/>
            <a:ext cx="3975120" cy="2112480"/>
          </a:xfrm>
          <a:prstGeom prst="rect">
            <a:avLst/>
          </a:prstGeom>
          <a:ln>
            <a:noFill/>
          </a:ln>
        </p:spPr>
      </p:pic>
      <p:sp>
        <p:nvSpPr>
          <p:cNvPr id="99" name="TextShape 2"/>
          <p:cNvSpPr txBox="1"/>
          <p:nvPr/>
        </p:nvSpPr>
        <p:spPr>
          <a:xfrm>
            <a:off x="450360" y="842400"/>
            <a:ext cx="2018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Baseadas em Log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0" name="TextShape 3"/>
          <p:cNvSpPr txBox="1"/>
          <p:nvPr/>
        </p:nvSpPr>
        <p:spPr>
          <a:xfrm>
            <a:off x="4807440" y="855000"/>
            <a:ext cx="3605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Baseadas em contadores da JVM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4386960" y="3657600"/>
            <a:ext cx="2745360" cy="1737360"/>
          </a:xfrm>
          <a:prstGeom prst="rect">
            <a:avLst/>
          </a:prstGeom>
          <a:ln>
            <a:noFill/>
          </a:ln>
        </p:spPr>
      </p:pic>
      <p:sp>
        <p:nvSpPr>
          <p:cNvPr id="102" name="TextShape 4"/>
          <p:cNvSpPr txBox="1"/>
          <p:nvPr/>
        </p:nvSpPr>
        <p:spPr>
          <a:xfrm>
            <a:off x="8412480" y="1446120"/>
            <a:ext cx="109728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JMC (Java Mission Control)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" name="TextShape 5"/>
          <p:cNvSpPr txBox="1"/>
          <p:nvPr/>
        </p:nvSpPr>
        <p:spPr>
          <a:xfrm>
            <a:off x="7315200" y="3749040"/>
            <a:ext cx="2286000" cy="1371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Java  Visual VM com Visual GC Plugin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Para saber mais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108960" y="1334160"/>
            <a:ext cx="2661480" cy="342072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6309360" y="3108960"/>
            <a:ext cx="1513080" cy="21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307440" y="74160"/>
            <a:ext cx="94842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Memoria Ram é “só” um array de bits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5050800" y="1118520"/>
            <a:ext cx="4367520" cy="391068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250920" y="1172520"/>
            <a:ext cx="3406680" cy="202788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246600" y="3271680"/>
            <a:ext cx="3319560" cy="303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82880" y="-179280"/>
            <a:ext cx="621792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Para processar é preciso alocar memória.</a:t>
            </a:r>
            <a:endParaRPr b="0" lang="pt-BR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Dado que a memória não é infinita, para continuar alocando (e por consequência, continuar processando) é preciso desalocar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7485480" y="627120"/>
            <a:ext cx="835560" cy="229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3600" spc="-1" strike="noStrike">
                <a:latin typeface="Arial"/>
              </a:rPr>
              <a:t>Áreas de memória de um programa Java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645920" y="1554480"/>
            <a:ext cx="6876720" cy="356184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1920240" y="1920240"/>
            <a:ext cx="1280160" cy="2926080"/>
          </a:xfrm>
          <a:custGeom>
            <a:avLst/>
            <a:gdLst/>
            <a:ahLst/>
            <a:rect l="0" t="0" r="r" b="b"/>
            <a:pathLst>
              <a:path w="3558" h="8130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7536"/>
                </a:lnTo>
                <a:cubicBezTo>
                  <a:pt x="0" y="7832"/>
                  <a:pt x="296" y="8129"/>
                  <a:pt x="592" y="8129"/>
                </a:cubicBezTo>
                <a:lnTo>
                  <a:pt x="2964" y="8129"/>
                </a:lnTo>
                <a:cubicBezTo>
                  <a:pt x="3260" y="8129"/>
                  <a:pt x="3557" y="7832"/>
                  <a:pt x="3557" y="7536"/>
                </a:cubicBezTo>
                <a:lnTo>
                  <a:pt x="3557" y="592"/>
                </a:lnTo>
                <a:cubicBezTo>
                  <a:pt x="3557" y="296"/>
                  <a:pt x="3260" y="0"/>
                  <a:pt x="2964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ed1c2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3"/>
          <p:cNvSpPr/>
          <p:nvPr/>
        </p:nvSpPr>
        <p:spPr>
          <a:xfrm>
            <a:off x="4332600" y="1920600"/>
            <a:ext cx="1280160" cy="2926080"/>
          </a:xfrm>
          <a:custGeom>
            <a:avLst/>
            <a:gdLst/>
            <a:ahLst/>
            <a:rect l="0" t="0" r="r" b="b"/>
            <a:pathLst>
              <a:path w="3558" h="8130">
                <a:moveTo>
                  <a:pt x="592" y="0"/>
                </a:moveTo>
                <a:cubicBezTo>
                  <a:pt x="296" y="0"/>
                  <a:pt x="0" y="296"/>
                  <a:pt x="0" y="592"/>
                </a:cubicBezTo>
                <a:lnTo>
                  <a:pt x="0" y="7536"/>
                </a:lnTo>
                <a:cubicBezTo>
                  <a:pt x="0" y="7832"/>
                  <a:pt x="296" y="8129"/>
                  <a:pt x="592" y="8129"/>
                </a:cubicBezTo>
                <a:lnTo>
                  <a:pt x="2964" y="8129"/>
                </a:lnTo>
                <a:cubicBezTo>
                  <a:pt x="3260" y="8129"/>
                  <a:pt x="3557" y="7832"/>
                  <a:pt x="3557" y="7536"/>
                </a:cubicBezTo>
                <a:lnTo>
                  <a:pt x="3557" y="592"/>
                </a:lnTo>
                <a:cubicBezTo>
                  <a:pt x="3557" y="296"/>
                  <a:pt x="3260" y="0"/>
                  <a:pt x="2964" y="0"/>
                </a:cubicBezTo>
                <a:lnTo>
                  <a:pt x="592" y="0"/>
                </a:lnTo>
              </a:path>
            </a:pathLst>
          </a:custGeom>
          <a:noFill/>
          <a:ln>
            <a:solidFill>
              <a:srgbClr val="a3238e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Gestão da Heap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64440" y="1819440"/>
            <a:ext cx="5056200" cy="3301200"/>
          </a:xfrm>
          <a:prstGeom prst="rect">
            <a:avLst/>
          </a:prstGeom>
          <a:ln>
            <a:noFill/>
          </a:ln>
        </p:spPr>
      </p:pic>
      <p:sp>
        <p:nvSpPr>
          <p:cNvPr id="55" name="TextShape 2"/>
          <p:cNvSpPr txBox="1"/>
          <p:nvPr/>
        </p:nvSpPr>
        <p:spPr>
          <a:xfrm>
            <a:off x="1940760" y="1391040"/>
            <a:ext cx="24379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“””</a:t>
            </a:r>
            <a:r>
              <a:rPr b="0" lang="pt-BR" sz="1800" spc="-1" strike="noStrike">
                <a:latin typeface="Arial"/>
              </a:rPr>
              <a:t>Manual””” (explícita)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6" name="TextShape 3"/>
          <p:cNvSpPr txBox="1"/>
          <p:nvPr/>
        </p:nvSpPr>
        <p:spPr>
          <a:xfrm>
            <a:off x="6583680" y="1299600"/>
            <a:ext cx="2832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“””</a:t>
            </a:r>
            <a:r>
              <a:rPr b="0" lang="pt-BR" sz="1800" spc="-1" strike="noStrike">
                <a:latin typeface="Arial"/>
              </a:rPr>
              <a:t>Automática””” (implícita)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5358960" y="1737360"/>
            <a:ext cx="4699440" cy="3840480"/>
          </a:xfrm>
          <a:prstGeom prst="rect">
            <a:avLst/>
          </a:prstGeom>
          <a:ln>
            <a:noFill/>
          </a:ln>
        </p:spPr>
      </p:pic>
      <p:sp>
        <p:nvSpPr>
          <p:cNvPr id="58" name="CustomShape 4"/>
          <p:cNvSpPr/>
          <p:nvPr/>
        </p:nvSpPr>
        <p:spPr>
          <a:xfrm>
            <a:off x="274320" y="1737360"/>
            <a:ext cx="9601200" cy="640080"/>
          </a:xfrm>
          <a:custGeom>
            <a:avLst/>
            <a:gdLst/>
            <a:ahLst/>
            <a:rect l="0" t="0" r="r" b="b"/>
            <a:pathLst>
              <a:path w="26672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26374" y="1779"/>
                </a:lnTo>
                <a:cubicBezTo>
                  <a:pt x="26522" y="1779"/>
                  <a:pt x="26671" y="1630"/>
                  <a:pt x="26671" y="1482"/>
                </a:cubicBezTo>
                <a:lnTo>
                  <a:pt x="26671" y="296"/>
                </a:lnTo>
                <a:cubicBezTo>
                  <a:pt x="26671" y="148"/>
                  <a:pt x="26522" y="0"/>
                  <a:pt x="26374" y="0"/>
                </a:cubicBezTo>
                <a:lnTo>
                  <a:pt x="296" y="0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2567160" y="91440"/>
            <a:ext cx="3376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Gestão Automática de Memória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541440" y="640080"/>
            <a:ext cx="933408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O desafio da gestão automática (implícita):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Como a JVM faz para “descobrir” quais objetos já podem ser removidos da memória da forma mais eficiente possível?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Mas por que isso é tão difícil?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5669280" y="2103120"/>
            <a:ext cx="4206240" cy="3200400"/>
          </a:xfrm>
          <a:prstGeom prst="rect">
            <a:avLst/>
          </a:prstGeom>
          <a:ln>
            <a:noFill/>
          </a:ln>
        </p:spPr>
      </p:pic>
      <p:sp>
        <p:nvSpPr>
          <p:cNvPr id="62" name="TextShape 3"/>
          <p:cNvSpPr txBox="1"/>
          <p:nvPr/>
        </p:nvSpPr>
        <p:spPr>
          <a:xfrm>
            <a:off x="182880" y="2377440"/>
            <a:ext cx="5364360" cy="292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1 - Objetos podem referenciar outros objetos e verificar um por um para descobrir quais não são mais referenciados pode tomar bastante tempo de processamento.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Arial"/>
              </a:rPr>
              <a:t>	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	</a:t>
            </a:r>
            <a:r>
              <a:rPr b="0" lang="pt-BR" sz="1800" spc="-1" strike="noStrike">
                <a:latin typeface="Arial"/>
              </a:rPr>
              <a:t>2 - Enquanto a  JVM está buscando por objetos que não são referenciados, as referencias podem mudar.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15840" y="55800"/>
            <a:ext cx="1004256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Qual é a forma mais eficiente do programa descobrir quais objetos (áreas de memória) não são mais referenciadas (usadas) sem que o desenvolvedor indique explicitamente?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6840000" y="1463040"/>
            <a:ext cx="2578320" cy="3758400"/>
          </a:xfrm>
          <a:prstGeom prst="rect">
            <a:avLst/>
          </a:prstGeom>
          <a:ln>
            <a:noFill/>
          </a:ln>
        </p:spPr>
      </p:pic>
      <p:sp>
        <p:nvSpPr>
          <p:cNvPr id="65" name="TextShape 2"/>
          <p:cNvSpPr txBox="1"/>
          <p:nvPr/>
        </p:nvSpPr>
        <p:spPr>
          <a:xfrm>
            <a:off x="274320" y="1463040"/>
            <a:ext cx="5212080" cy="192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Essa questão tem sido objeto de extensas pesquisas nas ultimas décadas.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6" name="TextShape 3"/>
          <p:cNvSpPr txBox="1"/>
          <p:nvPr/>
        </p:nvSpPr>
        <p:spPr>
          <a:xfrm>
            <a:off x="7772400" y="5303520"/>
            <a:ext cx="686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1996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7" name="TextShape 4"/>
          <p:cNvSpPr txBox="1"/>
          <p:nvPr/>
        </p:nvSpPr>
        <p:spPr>
          <a:xfrm>
            <a:off x="439560" y="3291840"/>
            <a:ext cx="4041000" cy="201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latin typeface="Arial"/>
              </a:rPr>
              <a:t>As várias formas (algorítimos) do programa descobrir automaticamente as áreas de memória que podem ser limpas (reclamadas) são conhecidas como Garbage Collection Algorithms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Java Garbage Collection Algorithms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1463040" y="1463040"/>
            <a:ext cx="7276680" cy="380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457200" y="898200"/>
            <a:ext cx="9071640" cy="31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Uma pequena introdução ao funcionamento dos Garbage Collectors baseados em Gerações</a:t>
            </a:r>
            <a:br/>
            <a:br/>
            <a:r>
              <a:rPr b="0" lang="pt-BR" sz="4400" spc="-1" strike="noStrike">
                <a:latin typeface="Arial"/>
              </a:rPr>
              <a:t>(generational garbage collectors)</a:t>
            </a:r>
            <a:endParaRPr b="0" lang="pt-BR" sz="4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2021-06-12T18:54:11Z</dcterms:created>
  <dc:creator/>
  <dc:description/>
  <dc:language>pt-BR</dc:language>
  <cp:lastModifiedBy/>
  <dcterms:modified xsi:type="dcterms:W3CDTF">2021-06-13T16:14:39Z</dcterms:modified>
  <cp:revision>4</cp:revision>
  <dc:subject/>
  <dc:title/>
</cp:coreProperties>
</file>